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CB9C026C-0381-490B-933C-E536C1BE15B9}" type="datetimeFigureOut">
              <a:rPr lang="en-CA" smtClean="0"/>
              <a:pPr/>
              <a:t>30/11/2011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F92D9616-14A6-4267-A979-52FF6F43C3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An thorough analysis of </a:t>
            </a:r>
            <a:r>
              <a:rPr lang="en-CA" dirty="0" err="1" smtClean="0"/>
              <a:t>Tuxworth</a:t>
            </a:r>
            <a:r>
              <a:rPr lang="en-CA" dirty="0" smtClean="0"/>
              <a:t> et al.’s 2011 article.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305800" cy="1295400"/>
          </a:xfrm>
        </p:spPr>
        <p:txBody>
          <a:bodyPr/>
          <a:lstStyle/>
          <a:p>
            <a:r>
              <a:rPr lang="en-CA" sz="2800" dirty="0" smtClean="0"/>
              <a:t>Evidence that mutations in the CLN3 gene cause failed oxidative stress response and contribute to Batten disease in </a:t>
            </a:r>
            <a:r>
              <a:rPr lang="en-CA" sz="2800" i="1" dirty="0" smtClean="0"/>
              <a:t>Drosophila </a:t>
            </a:r>
            <a:r>
              <a:rPr lang="en-CA" sz="2800" dirty="0" smtClean="0"/>
              <a:t> </a:t>
            </a:r>
            <a:br>
              <a:rPr lang="en-CA" sz="2800" dirty="0" smtClean="0"/>
            </a:br>
            <a:endParaRPr lang="en-CA" sz="2800" dirty="0"/>
          </a:p>
        </p:txBody>
      </p:sp>
      <p:sp>
        <p:nvSpPr>
          <p:cNvPr id="4" name="Rectangle 3"/>
          <p:cNvSpPr/>
          <p:nvPr/>
        </p:nvSpPr>
        <p:spPr>
          <a:xfrm>
            <a:off x="251520" y="593467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Tuxworth</a:t>
            </a:r>
            <a:r>
              <a:rPr lang="en-CA" dirty="0"/>
              <a:t>, R.I., Chen, H., </a:t>
            </a:r>
            <a:r>
              <a:rPr lang="en-CA" dirty="0" err="1"/>
              <a:t>Vivancos</a:t>
            </a:r>
            <a:r>
              <a:rPr lang="en-CA" dirty="0"/>
              <a:t>, V., </a:t>
            </a:r>
            <a:r>
              <a:rPr lang="en-CA" dirty="0" err="1"/>
              <a:t>Carvajal</a:t>
            </a:r>
            <a:r>
              <a:rPr lang="en-CA" dirty="0"/>
              <a:t>, N., Huang, X., and G. Tear. (2011). </a:t>
            </a:r>
            <a:r>
              <a:rPr lang="en-CA" dirty="0" smtClean="0"/>
              <a:t>	The Batten </a:t>
            </a:r>
            <a:r>
              <a:rPr lang="en-CA" dirty="0"/>
              <a:t>disease gene </a:t>
            </a:r>
            <a:r>
              <a:rPr lang="en-CA" i="1" dirty="0"/>
              <a:t>CLN3</a:t>
            </a:r>
            <a:r>
              <a:rPr lang="en-CA" dirty="0"/>
              <a:t> is required for the response to oxidative </a:t>
            </a:r>
            <a:r>
              <a:rPr lang="en-CA" dirty="0" smtClean="0"/>
              <a:t>	stress</a:t>
            </a:r>
            <a:r>
              <a:rPr lang="en-CA" dirty="0"/>
              <a:t>. </a:t>
            </a:r>
            <a:r>
              <a:rPr lang="en-CA" i="1" dirty="0"/>
              <a:t>Human </a:t>
            </a:r>
            <a:r>
              <a:rPr lang="en-CA" i="1" dirty="0" smtClean="0"/>
              <a:t>Molecular </a:t>
            </a:r>
            <a:r>
              <a:rPr lang="en-CA" i="1" dirty="0"/>
              <a:t>Genetics</a:t>
            </a:r>
            <a:r>
              <a:rPr lang="en-CA" dirty="0"/>
              <a:t>, 20(10); 2037-2047.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3717032"/>
            <a:ext cx="4208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Ali </a:t>
            </a:r>
            <a:r>
              <a:rPr lang="en-CA" sz="2400" dirty="0" err="1" smtClean="0"/>
              <a:t>Okihiro</a:t>
            </a:r>
            <a:endParaRPr lang="en-CA" sz="2400" dirty="0" smtClean="0"/>
          </a:p>
          <a:p>
            <a:pPr algn="ctr"/>
            <a:r>
              <a:rPr lang="en-CA" sz="2400" dirty="0" smtClean="0"/>
              <a:t>BIOL 506</a:t>
            </a:r>
          </a:p>
          <a:p>
            <a:pPr algn="ctr"/>
            <a:r>
              <a:rPr lang="en-CA" sz="2400" dirty="0" smtClean="0"/>
              <a:t>Wednesday November 28, 2011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Figure 2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84427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2015" y="501317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err="1" smtClean="0"/>
              <a:t>Foxo</a:t>
            </a:r>
            <a:r>
              <a:rPr lang="en-CA" dirty="0" smtClean="0"/>
              <a:t> – a </a:t>
            </a:r>
            <a:r>
              <a:rPr lang="en-CA" dirty="0" err="1" smtClean="0"/>
              <a:t>forkhead</a:t>
            </a:r>
            <a:r>
              <a:rPr lang="en-CA" dirty="0" smtClean="0"/>
              <a:t> transcription factor involved in the JNK stress-induced </a:t>
            </a:r>
            <a:r>
              <a:rPr lang="en-CA" dirty="0" smtClean="0"/>
              <a:t>pathways</a:t>
            </a:r>
          </a:p>
          <a:p>
            <a:endParaRPr lang="en-CA" i="1" dirty="0"/>
          </a:p>
          <a:p>
            <a:r>
              <a:rPr lang="en-CA" dirty="0" smtClean="0"/>
              <a:t>Overexpression of </a:t>
            </a:r>
            <a:r>
              <a:rPr lang="en-CA" i="1" dirty="0" err="1" smtClean="0"/>
              <a:t>foxo</a:t>
            </a:r>
            <a:r>
              <a:rPr lang="en-CA" i="1" dirty="0" smtClean="0"/>
              <a:t> </a:t>
            </a:r>
            <a:r>
              <a:rPr lang="en-CA" dirty="0" smtClean="0"/>
              <a:t>and CLN3 together produce a severe phenotype compared to overexpression of </a:t>
            </a:r>
            <a:r>
              <a:rPr lang="en-CA" i="1" dirty="0" err="1" smtClean="0"/>
              <a:t>foxo</a:t>
            </a:r>
            <a:r>
              <a:rPr lang="en-CA" i="1" dirty="0" smtClean="0"/>
              <a:t> </a:t>
            </a:r>
            <a:r>
              <a:rPr lang="en-CA" dirty="0" smtClean="0"/>
              <a:t>and CLN3 alone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</a:t>
            </a:r>
            <a:r>
              <a:rPr lang="en-CA" dirty="0" smtClean="0"/>
              <a:t>e 2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8676456" cy="22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5556" y="4997150"/>
            <a:ext cx="8028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Falafel</a:t>
            </a:r>
            <a:r>
              <a:rPr lang="en-CA" dirty="0" smtClean="0"/>
              <a:t> suppresses the overexpressed CLN3 </a:t>
            </a:r>
            <a:r>
              <a:rPr lang="en-CA" dirty="0" smtClean="0"/>
              <a:t>phenotype (E)</a:t>
            </a:r>
          </a:p>
          <a:p>
            <a:endParaRPr lang="en-CA" dirty="0" smtClean="0"/>
          </a:p>
          <a:p>
            <a:r>
              <a:rPr lang="en-CA" i="1" dirty="0" smtClean="0"/>
              <a:t>Keap1 </a:t>
            </a:r>
            <a:r>
              <a:rPr lang="en-CA" dirty="0" smtClean="0"/>
              <a:t>heterozygote suppresses the overexpressed CLN3 </a:t>
            </a:r>
            <a:r>
              <a:rPr lang="en-CA" dirty="0" smtClean="0"/>
              <a:t>phenotype (F)</a:t>
            </a:r>
            <a:endParaRPr lang="en-CA" dirty="0" smtClean="0"/>
          </a:p>
          <a:p>
            <a:r>
              <a:rPr lang="en-CA" dirty="0" smtClean="0"/>
              <a:t>SOD </a:t>
            </a:r>
            <a:r>
              <a:rPr lang="en-CA" dirty="0" smtClean="0"/>
              <a:t>(superoxide dismutase) suppresses the overexpressed CLN3 </a:t>
            </a:r>
            <a:r>
              <a:rPr lang="en-CA" dirty="0" smtClean="0"/>
              <a:t>phenotype (G)</a:t>
            </a:r>
            <a:endParaRPr lang="en-CA" dirty="0" smtClean="0"/>
          </a:p>
          <a:p>
            <a:r>
              <a:rPr lang="en-CA" dirty="0" smtClean="0"/>
              <a:t>Catalase suppresses the overexpressed CLN3 </a:t>
            </a:r>
            <a:r>
              <a:rPr lang="en-CA" dirty="0" smtClean="0"/>
              <a:t>phenotype (H)</a:t>
            </a:r>
            <a:endParaRPr lang="en-CA" dirty="0" smtClean="0"/>
          </a:p>
          <a:p>
            <a:endParaRPr lang="en-CA" i="1" dirty="0" smtClean="0"/>
          </a:p>
          <a:p>
            <a:endParaRPr lang="en-CA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Experimental Approach and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69296"/>
          </a:xfrm>
        </p:spPr>
        <p:txBody>
          <a:bodyPr>
            <a:normAutofit lnSpcReduction="10000"/>
          </a:bodyPr>
          <a:lstStyle/>
          <a:p>
            <a:r>
              <a:rPr lang="en-CA" i="1" dirty="0" smtClean="0"/>
              <a:t>cln3 </a:t>
            </a:r>
            <a:r>
              <a:rPr lang="en-CA" dirty="0" smtClean="0"/>
              <a:t>mutant development</a:t>
            </a:r>
          </a:p>
          <a:p>
            <a:pPr lvl="1"/>
            <a:r>
              <a:rPr lang="en-CA" dirty="0" smtClean="0"/>
              <a:t>1534 </a:t>
            </a:r>
            <a:r>
              <a:rPr lang="en-CA" dirty="0" err="1" smtClean="0"/>
              <a:t>bp</a:t>
            </a:r>
            <a:r>
              <a:rPr lang="en-CA" dirty="0" smtClean="0"/>
              <a:t> deletion</a:t>
            </a:r>
          </a:p>
          <a:p>
            <a:pPr lvl="1"/>
            <a:r>
              <a:rPr lang="en-CA" dirty="0" smtClean="0"/>
              <a:t>Naïve mutants were visually void of abnormalities</a:t>
            </a:r>
          </a:p>
          <a:p>
            <a:endParaRPr lang="en-CA" dirty="0" smtClean="0"/>
          </a:p>
          <a:p>
            <a:r>
              <a:rPr lang="en-CA" dirty="0" smtClean="0"/>
              <a:t>Wild type flies and </a:t>
            </a:r>
            <a:r>
              <a:rPr lang="en-CA" i="1" dirty="0" smtClean="0"/>
              <a:t>cln3</a:t>
            </a:r>
            <a:r>
              <a:rPr lang="en-CA" dirty="0" smtClean="0"/>
              <a:t> mutants were treated with 3 different forms of oxidative stress</a:t>
            </a:r>
          </a:p>
          <a:p>
            <a:pPr lvl="1"/>
            <a:r>
              <a:rPr lang="en-CA" dirty="0" smtClean="0"/>
              <a:t>Hydrogen peroxide (HP), </a:t>
            </a:r>
            <a:r>
              <a:rPr lang="en-CA" dirty="0" err="1" smtClean="0"/>
              <a:t>Diethylmaleate</a:t>
            </a:r>
            <a:r>
              <a:rPr lang="en-CA" dirty="0" smtClean="0"/>
              <a:t> (DEM), </a:t>
            </a:r>
            <a:r>
              <a:rPr lang="en-CA" dirty="0" err="1" smtClean="0"/>
              <a:t>Paraquat</a:t>
            </a:r>
            <a:r>
              <a:rPr lang="en-CA" dirty="0" smtClean="0"/>
              <a:t> (PQ)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CLN3 re-expression rescue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Figure 3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9147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916832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cln3</a:t>
            </a:r>
            <a:r>
              <a:rPr lang="en-CA" dirty="0" smtClean="0"/>
              <a:t> mutants have a shorter lifespan compared to wild type </a:t>
            </a:r>
            <a:r>
              <a:rPr lang="en-CA" dirty="0" smtClean="0"/>
              <a:t>flies when treated with oxidative stressors</a:t>
            </a:r>
            <a:endParaRPr lang="en-CA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4437112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Rescue CLN3 re-expression  restores </a:t>
            </a:r>
            <a:r>
              <a:rPr lang="en-CA" i="1" dirty="0" smtClean="0"/>
              <a:t>cln3 </a:t>
            </a:r>
            <a:r>
              <a:rPr lang="en-CA" dirty="0" smtClean="0"/>
              <a:t>mutant function</a:t>
            </a:r>
            <a:endParaRPr lang="en-C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Experimental Approach and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Determine if </a:t>
            </a:r>
            <a:r>
              <a:rPr lang="en-CA" i="1" dirty="0" smtClean="0"/>
              <a:t>cln3</a:t>
            </a:r>
            <a:r>
              <a:rPr lang="en-CA" dirty="0" smtClean="0"/>
              <a:t> mutants are hypersensitive to other environmental stresses</a:t>
            </a:r>
          </a:p>
          <a:p>
            <a:pPr lvl="1"/>
            <a:r>
              <a:rPr lang="en-CA" dirty="0" smtClean="0"/>
              <a:t>Thermal </a:t>
            </a:r>
            <a:r>
              <a:rPr lang="en-CA" dirty="0" smtClean="0"/>
              <a:t>stress</a:t>
            </a:r>
          </a:p>
          <a:p>
            <a:pPr lvl="2"/>
            <a:r>
              <a:rPr lang="en-CA" dirty="0" smtClean="0"/>
              <a:t>Recovery from a cold-induced coma</a:t>
            </a:r>
          </a:p>
          <a:p>
            <a:pPr lvl="2"/>
            <a:r>
              <a:rPr lang="en-CA" dirty="0" smtClean="0"/>
              <a:t>657 s wild type; 660 s </a:t>
            </a:r>
            <a:r>
              <a:rPr lang="en-CA" i="1" dirty="0" smtClean="0"/>
              <a:t>cln3 </a:t>
            </a:r>
            <a:r>
              <a:rPr lang="en-CA" dirty="0" smtClean="0"/>
              <a:t>mutant</a:t>
            </a:r>
            <a:endParaRPr lang="en-CA" dirty="0" smtClean="0"/>
          </a:p>
          <a:p>
            <a:pPr lvl="1"/>
            <a:r>
              <a:rPr lang="en-CA" dirty="0" smtClean="0"/>
              <a:t>Starvation</a:t>
            </a:r>
            <a:endParaRPr lang="en-CA" dirty="0" smtClean="0"/>
          </a:p>
          <a:p>
            <a:pPr lvl="1"/>
            <a:r>
              <a:rPr lang="en-CA" dirty="0" smtClean="0"/>
              <a:t>Osmotic stress during development</a:t>
            </a:r>
            <a:endParaRPr lang="en-C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Figure 3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564904"/>
            <a:ext cx="39338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4869160"/>
            <a:ext cx="7632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 significant difference between wild type and </a:t>
            </a:r>
            <a:r>
              <a:rPr lang="en-CA" i="1" dirty="0" smtClean="0"/>
              <a:t>cln3</a:t>
            </a:r>
            <a:r>
              <a:rPr lang="en-CA" dirty="0" smtClean="0"/>
              <a:t> mutant flies when exposed to non-oxidative stresses.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Experimental Approach and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Determine if expression of CLN3 in </a:t>
            </a:r>
            <a:r>
              <a:rPr lang="en-CA" dirty="0" err="1" smtClean="0"/>
              <a:t>Dilp</a:t>
            </a:r>
            <a:r>
              <a:rPr lang="en-CA" dirty="0" smtClean="0"/>
              <a:t> neurons confers resistance to oxidative </a:t>
            </a:r>
            <a:r>
              <a:rPr lang="en-CA" dirty="0" smtClean="0"/>
              <a:t>stress</a:t>
            </a:r>
          </a:p>
          <a:p>
            <a:pPr lvl="1"/>
            <a:r>
              <a:rPr lang="en-CA" dirty="0"/>
              <a:t>Dilp2 protein is involved in the JNK stress-signalling pathway (previous studies)</a:t>
            </a:r>
          </a:p>
          <a:p>
            <a:pPr lvl="1"/>
            <a:r>
              <a:rPr lang="en-CA" dirty="0"/>
              <a:t>Previous studies by </a:t>
            </a:r>
            <a:r>
              <a:rPr lang="en-CA" dirty="0" err="1"/>
              <a:t>Tuxworth</a:t>
            </a:r>
            <a:r>
              <a:rPr lang="en-CA" dirty="0"/>
              <a:t> et al. (2009) show CLN3 is involved in the JNK signaling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Lifespan assay</a:t>
            </a:r>
          </a:p>
          <a:p>
            <a:pPr lvl="1"/>
            <a:r>
              <a:rPr lang="en-CA" dirty="0" smtClean="0"/>
              <a:t>CLN3 overexpression only, </a:t>
            </a:r>
            <a:r>
              <a:rPr lang="en-CA" dirty="0"/>
              <a:t>Dilp2 heterozygote only, Dilp2&gt;CLN3</a:t>
            </a:r>
          </a:p>
          <a:p>
            <a:pPr lvl="1"/>
            <a:endParaRPr lang="en-CA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Figure 3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92896"/>
            <a:ext cx="39433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94116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Dilp2&gt;CLN3 flies have increased resistance to </a:t>
            </a:r>
            <a:r>
              <a:rPr lang="en-CA" dirty="0" err="1" smtClean="0"/>
              <a:t>paraquat</a:t>
            </a:r>
            <a:r>
              <a:rPr lang="en-CA" dirty="0" smtClean="0"/>
              <a:t> (PQ) oxidative stress.</a:t>
            </a:r>
          </a:p>
          <a:p>
            <a:endParaRPr lang="en-CA" dirty="0" smtClean="0"/>
          </a:p>
          <a:p>
            <a:r>
              <a:rPr lang="en-CA" dirty="0" smtClean="0"/>
              <a:t>Dilp2&gt;CLN3 flies show a significant increase in lifespan vs. Dilp2gal4 heterozygote and </a:t>
            </a:r>
            <a:r>
              <a:rPr lang="en-CA" dirty="0" err="1" smtClean="0"/>
              <a:t>overexpressed</a:t>
            </a:r>
            <a:r>
              <a:rPr lang="en-CA" dirty="0" smtClean="0"/>
              <a:t> CLN3</a:t>
            </a:r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Experimental Approach and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Determine why the </a:t>
            </a:r>
            <a:r>
              <a:rPr lang="en-CA" i="1" dirty="0" smtClean="0"/>
              <a:t>cln3</a:t>
            </a:r>
            <a:r>
              <a:rPr lang="en-CA" dirty="0" smtClean="0"/>
              <a:t> mutants are hypersensitive to oxidative stress</a:t>
            </a:r>
          </a:p>
          <a:p>
            <a:pPr lvl="1"/>
            <a:r>
              <a:rPr lang="en-CA" dirty="0" smtClean="0"/>
              <a:t>Failure to detoxify ROS (reactive oxygen species) accumulation</a:t>
            </a:r>
          </a:p>
          <a:p>
            <a:pPr lvl="1"/>
            <a:r>
              <a:rPr lang="en-CA" dirty="0" smtClean="0"/>
              <a:t>GFP promoter used to identify if antioxidant response is triggered in </a:t>
            </a:r>
            <a:r>
              <a:rPr lang="en-CA" i="1" dirty="0" smtClean="0"/>
              <a:t>cln3</a:t>
            </a:r>
            <a:r>
              <a:rPr lang="en-CA" dirty="0" smtClean="0"/>
              <a:t> </a:t>
            </a:r>
            <a:r>
              <a:rPr lang="en-CA" dirty="0" smtClean="0"/>
              <a:t>mutants</a:t>
            </a:r>
          </a:p>
          <a:p>
            <a:pPr lvl="2"/>
            <a:r>
              <a:rPr lang="en-CA" dirty="0" smtClean="0"/>
              <a:t>GFP is produced in response to oxidants in </a:t>
            </a:r>
            <a:r>
              <a:rPr lang="en-CA" dirty="0" err="1" smtClean="0"/>
              <a:t>Malpighian</a:t>
            </a:r>
            <a:r>
              <a:rPr lang="en-CA" dirty="0" smtClean="0"/>
              <a:t> tubules</a:t>
            </a:r>
          </a:p>
          <a:p>
            <a:pPr lvl="2"/>
            <a:r>
              <a:rPr lang="en-CA" dirty="0" err="1" smtClean="0"/>
              <a:t>Malpighian</a:t>
            </a:r>
            <a:r>
              <a:rPr lang="en-CA" dirty="0" smtClean="0"/>
              <a:t> tubules – analogous function to the human kidney (detoxification)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Figure 4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705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437112"/>
            <a:ext cx="47625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916832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There is an increased accumulation in ROS in </a:t>
            </a:r>
            <a:r>
              <a:rPr lang="en-CA" i="1" dirty="0" smtClean="0"/>
              <a:t>cln3</a:t>
            </a:r>
            <a:r>
              <a:rPr lang="en-CA" dirty="0" smtClean="0"/>
              <a:t> mutants  after exposure to hydrogen peroxide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020272" y="4581128"/>
            <a:ext cx="2123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GFP promoter to antioxidant response is expressed in </a:t>
            </a:r>
            <a:r>
              <a:rPr lang="en-CA" i="1" dirty="0" smtClean="0"/>
              <a:t>cln3</a:t>
            </a:r>
            <a:r>
              <a:rPr lang="en-CA" dirty="0" smtClean="0"/>
              <a:t> mutants after exposure to PQ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19256" cy="4395192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ntroduction to Batten disease and the CLN3 gene</a:t>
            </a:r>
          </a:p>
          <a:p>
            <a:r>
              <a:rPr lang="en-US" dirty="0" smtClean="0"/>
              <a:t>Objectives of the research</a:t>
            </a:r>
          </a:p>
          <a:p>
            <a:r>
              <a:rPr lang="en-US" dirty="0" smtClean="0"/>
              <a:t>Experimental Approach and Results</a:t>
            </a:r>
          </a:p>
          <a:p>
            <a:r>
              <a:rPr lang="en-US" dirty="0" smtClean="0"/>
              <a:t>Conclusion/Discussion</a:t>
            </a:r>
          </a:p>
          <a:p>
            <a:r>
              <a:rPr lang="en-US" dirty="0" smtClean="0"/>
              <a:t>Future research </a:t>
            </a:r>
          </a:p>
          <a:p>
            <a:r>
              <a:rPr lang="en-US" dirty="0" smtClean="0"/>
              <a:t>Critique</a:t>
            </a:r>
          </a:p>
          <a:p>
            <a:r>
              <a:rPr lang="en-US" dirty="0" smtClean="0"/>
              <a:t>Questions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Experimental Approach and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Determine if CLN3 expression is </a:t>
            </a:r>
            <a:r>
              <a:rPr lang="en-CA" dirty="0" err="1" smtClean="0"/>
              <a:t>upregulated</a:t>
            </a:r>
            <a:r>
              <a:rPr lang="en-CA" dirty="0" smtClean="0"/>
              <a:t> by oxidative </a:t>
            </a:r>
            <a:r>
              <a:rPr lang="en-CA" dirty="0" smtClean="0"/>
              <a:t>stress</a:t>
            </a:r>
          </a:p>
          <a:p>
            <a:pPr lvl="1"/>
            <a:r>
              <a:rPr lang="en-CA" dirty="0" err="1"/>
              <a:t>Tuxworth</a:t>
            </a:r>
            <a:r>
              <a:rPr lang="en-CA" dirty="0"/>
              <a:t> et al. determined that CLN3 is highly expressed in </a:t>
            </a:r>
            <a:r>
              <a:rPr lang="en-CA" dirty="0" err="1"/>
              <a:t>Malpighian</a:t>
            </a:r>
            <a:r>
              <a:rPr lang="en-CA" dirty="0"/>
              <a:t> tubules (unpublished)</a:t>
            </a:r>
          </a:p>
          <a:p>
            <a:endParaRPr lang="en-CA" dirty="0" smtClean="0"/>
          </a:p>
          <a:p>
            <a:r>
              <a:rPr lang="en-CA" dirty="0" smtClean="0"/>
              <a:t>Antibody </a:t>
            </a:r>
            <a:r>
              <a:rPr lang="en-CA" dirty="0"/>
              <a:t>detection western blot on whole fly </a:t>
            </a:r>
            <a:r>
              <a:rPr lang="en-CA" dirty="0" smtClean="0"/>
              <a:t>lysates</a:t>
            </a:r>
          </a:p>
          <a:p>
            <a:endParaRPr lang="en-CA" dirty="0" smtClean="0"/>
          </a:p>
          <a:p>
            <a:r>
              <a:rPr lang="en-CA" dirty="0" smtClean="0"/>
              <a:t>24 hour-old VenusCLN3 </a:t>
            </a:r>
            <a:r>
              <a:rPr lang="en-CA" dirty="0"/>
              <a:t>flies engineered to express CLN3 in </a:t>
            </a:r>
            <a:r>
              <a:rPr lang="en-CA" dirty="0" err="1"/>
              <a:t>Malpighian</a:t>
            </a:r>
            <a:r>
              <a:rPr lang="en-CA" dirty="0"/>
              <a:t> </a:t>
            </a:r>
            <a:r>
              <a:rPr lang="en-CA" dirty="0" smtClean="0"/>
              <a:t>tubules</a:t>
            </a:r>
          </a:p>
          <a:p>
            <a:pPr lvl="1"/>
            <a:r>
              <a:rPr lang="en-CA" dirty="0" smtClean="0"/>
              <a:t>GFP used immediately upon </a:t>
            </a:r>
            <a:r>
              <a:rPr lang="en-CA" dirty="0" err="1" smtClean="0"/>
              <a:t>Malpighian</a:t>
            </a:r>
            <a:r>
              <a:rPr lang="en-CA" dirty="0" smtClean="0"/>
              <a:t> tubule treatment and dissection</a:t>
            </a:r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Figure 4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42576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2276872"/>
            <a:ext cx="216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CLN3 antibody shows no increase in protein level 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4221088"/>
            <a:ext cx="2232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Malpighian</a:t>
            </a:r>
            <a:r>
              <a:rPr lang="en-CA" dirty="0" smtClean="0"/>
              <a:t> tubules exhibit no significant difference in CLN3 expression</a:t>
            </a: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Conclusion/Discussion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CLN3 is involved in the oxidative stress response</a:t>
            </a:r>
          </a:p>
          <a:p>
            <a:pPr lvl="1"/>
            <a:r>
              <a:rPr lang="en-CA" dirty="0" smtClean="0"/>
              <a:t>CLN3 is not involved in thermal, starvation or osmotic stress </a:t>
            </a:r>
            <a:r>
              <a:rPr lang="en-CA" dirty="0" smtClean="0"/>
              <a:t>responses</a:t>
            </a:r>
          </a:p>
          <a:p>
            <a:pPr lvl="1"/>
            <a:endParaRPr lang="en-CA" dirty="0" smtClean="0"/>
          </a:p>
          <a:p>
            <a:pPr marL="274320" lvl="1">
              <a:spcBef>
                <a:spcPts val="700"/>
              </a:spcBef>
              <a:buClr>
                <a:schemeClr val="accent2"/>
              </a:buClr>
            </a:pPr>
            <a:r>
              <a:rPr lang="en-CA" sz="2800" dirty="0" smtClean="0"/>
              <a:t>CLN3 is necessary in oxidative stress </a:t>
            </a:r>
            <a:r>
              <a:rPr lang="en-CA" sz="2800" dirty="0" smtClean="0"/>
              <a:t>response</a:t>
            </a:r>
          </a:p>
          <a:p>
            <a:pPr marL="274320" lvl="1">
              <a:spcBef>
                <a:spcPts val="700"/>
              </a:spcBef>
              <a:buClr>
                <a:schemeClr val="accent2"/>
              </a:buClr>
            </a:pPr>
            <a:endParaRPr lang="en-CA" sz="2800" dirty="0" smtClean="0"/>
          </a:p>
          <a:p>
            <a:pPr marL="274320" lvl="1">
              <a:spcBef>
                <a:spcPts val="700"/>
              </a:spcBef>
              <a:buClr>
                <a:schemeClr val="accent2"/>
              </a:buClr>
            </a:pPr>
            <a:r>
              <a:rPr lang="en-CA" sz="2800" dirty="0" smtClean="0"/>
              <a:t>ROS accumulates in </a:t>
            </a:r>
            <a:r>
              <a:rPr lang="en-CA" sz="2800" i="1" dirty="0" smtClean="0"/>
              <a:t>cln3 </a:t>
            </a:r>
            <a:r>
              <a:rPr lang="en-CA" sz="2800" dirty="0" smtClean="0"/>
              <a:t>mutants exposed to oxidative </a:t>
            </a:r>
            <a:r>
              <a:rPr lang="en-CA" sz="2800" dirty="0" smtClean="0"/>
              <a:t>stress</a:t>
            </a:r>
            <a:endParaRPr lang="en-CA" sz="2800" dirty="0" smtClean="0"/>
          </a:p>
          <a:p>
            <a:pPr lvl="1"/>
            <a:r>
              <a:rPr lang="en-CA" dirty="0" smtClean="0"/>
              <a:t>However</a:t>
            </a:r>
            <a:r>
              <a:rPr lang="en-CA" i="1" dirty="0" smtClean="0"/>
              <a:t>, cln3 </a:t>
            </a:r>
            <a:r>
              <a:rPr lang="en-CA" dirty="0" smtClean="0"/>
              <a:t>mutants are still able to signal transcription of antioxidant </a:t>
            </a:r>
            <a:r>
              <a:rPr lang="en-CA" dirty="0" smtClean="0"/>
              <a:t>genes</a:t>
            </a:r>
          </a:p>
          <a:p>
            <a:pPr lvl="1"/>
            <a:endParaRPr lang="en-CA" i="1" dirty="0" smtClean="0"/>
          </a:p>
          <a:p>
            <a:pPr marL="274320" lvl="1">
              <a:spcBef>
                <a:spcPts val="700"/>
              </a:spcBef>
              <a:buClr>
                <a:schemeClr val="accent2"/>
              </a:buClr>
            </a:pPr>
            <a:r>
              <a:rPr lang="en-CA" sz="2800" dirty="0" smtClean="0"/>
              <a:t>CLN3 protein is not </a:t>
            </a:r>
            <a:r>
              <a:rPr lang="en-CA" sz="2800" dirty="0" err="1" smtClean="0"/>
              <a:t>upregulated</a:t>
            </a:r>
            <a:r>
              <a:rPr lang="en-CA" sz="2800" dirty="0" smtClean="0"/>
              <a:t> by oxidative stress</a:t>
            </a:r>
          </a:p>
          <a:p>
            <a:pPr lvl="1"/>
            <a:r>
              <a:rPr lang="en-CA" dirty="0" smtClean="0"/>
              <a:t>Theory: CLN3 may be constitutively expressed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Determination the mechanism that inhibits ROS from being detoxified in </a:t>
            </a:r>
            <a:r>
              <a:rPr lang="en-CA" i="1" dirty="0" smtClean="0"/>
              <a:t>cln3 </a:t>
            </a:r>
            <a:r>
              <a:rPr lang="en-CA" dirty="0" smtClean="0"/>
              <a:t>mutants</a:t>
            </a:r>
          </a:p>
          <a:p>
            <a:endParaRPr lang="en-CA" dirty="0" smtClean="0"/>
          </a:p>
          <a:p>
            <a:r>
              <a:rPr lang="en-CA" dirty="0" smtClean="0"/>
              <a:t>Use of a different model system</a:t>
            </a:r>
          </a:p>
          <a:p>
            <a:pPr lvl="1"/>
            <a:r>
              <a:rPr lang="en-CA" dirty="0" smtClean="0"/>
              <a:t>Mouse </a:t>
            </a:r>
            <a:r>
              <a:rPr lang="en-CA" dirty="0" smtClean="0"/>
              <a:t>model</a:t>
            </a:r>
          </a:p>
          <a:p>
            <a:pPr lvl="2"/>
            <a:r>
              <a:rPr lang="en-CA" dirty="0" smtClean="0"/>
              <a:t>CLN3 knockout mouse</a:t>
            </a:r>
          </a:p>
          <a:p>
            <a:pPr lvl="2"/>
            <a:r>
              <a:rPr lang="en-CA" dirty="0" smtClean="0"/>
              <a:t>Behavioral studies</a:t>
            </a: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Determine whether CLN3 is constitutively expressed</a:t>
            </a:r>
          </a:p>
          <a:p>
            <a:pPr lvl="1"/>
            <a:r>
              <a:rPr lang="en-CA" dirty="0" smtClean="0"/>
              <a:t>If so, in what tissues?</a:t>
            </a:r>
          </a:p>
          <a:p>
            <a:pPr lvl="1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Critique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 smtClean="0"/>
              <a:t>Tuxworth</a:t>
            </a:r>
            <a:r>
              <a:rPr lang="en-CA" dirty="0" smtClean="0"/>
              <a:t> et al. did not examine the pathways of all the CLN3 </a:t>
            </a:r>
            <a:r>
              <a:rPr lang="en-CA" dirty="0" err="1" smtClean="0"/>
              <a:t>overexpression</a:t>
            </a:r>
            <a:r>
              <a:rPr lang="en-CA" dirty="0" smtClean="0"/>
              <a:t> modifiers</a:t>
            </a:r>
          </a:p>
          <a:p>
            <a:pPr lvl="1"/>
            <a:r>
              <a:rPr lang="en-CA" dirty="0" smtClean="0"/>
              <a:t>What other pathways, besides stress-</a:t>
            </a:r>
            <a:r>
              <a:rPr lang="en-CA" dirty="0" err="1" smtClean="0"/>
              <a:t>signaling</a:t>
            </a:r>
            <a:r>
              <a:rPr lang="en-CA" dirty="0" smtClean="0"/>
              <a:t>, are associated with CLN3 protein?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No connection between ROS and degeneration of neurons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Used an </a:t>
            </a:r>
            <a:r>
              <a:rPr lang="en-CA" dirty="0" err="1" smtClean="0"/>
              <a:t>overexpression</a:t>
            </a:r>
            <a:r>
              <a:rPr lang="en-CA" dirty="0" smtClean="0"/>
              <a:t> CLN3 model to show enhancement and suppression of the phenotype</a:t>
            </a:r>
          </a:p>
          <a:p>
            <a:pPr lvl="1"/>
            <a:r>
              <a:rPr lang="en-CA" dirty="0" smtClean="0"/>
              <a:t>It would have been interesting to see what suppression of wild type CLN3 looks like</a:t>
            </a:r>
          </a:p>
          <a:p>
            <a:pPr lvl="1"/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Neuronal </a:t>
            </a:r>
            <a:r>
              <a:rPr lang="en-US" dirty="0" err="1"/>
              <a:t>ceroid</a:t>
            </a:r>
            <a:r>
              <a:rPr lang="en-US" dirty="0"/>
              <a:t> </a:t>
            </a:r>
            <a:r>
              <a:rPr lang="en-US" dirty="0" err="1"/>
              <a:t>lipofuscinosis</a:t>
            </a:r>
            <a:r>
              <a:rPr lang="en-US" dirty="0"/>
              <a:t> disorders (NCLs) </a:t>
            </a:r>
            <a:endParaRPr lang="en-US" dirty="0" smtClean="0"/>
          </a:p>
          <a:p>
            <a:pPr lvl="1"/>
            <a:r>
              <a:rPr lang="en-US" dirty="0" smtClean="0"/>
              <a:t>Neurodegenerative diseases</a:t>
            </a:r>
          </a:p>
          <a:p>
            <a:pPr lvl="1"/>
            <a:r>
              <a:rPr lang="en-US" dirty="0" smtClean="0"/>
              <a:t>Early childhood onset</a:t>
            </a:r>
          </a:p>
          <a:p>
            <a:pPr lvl="1"/>
            <a:r>
              <a:rPr lang="en-US" dirty="0" smtClean="0"/>
              <a:t>Abnormal </a:t>
            </a:r>
            <a:r>
              <a:rPr lang="en-US" dirty="0" err="1" smtClean="0"/>
              <a:t>lipofuscin</a:t>
            </a:r>
            <a:r>
              <a:rPr lang="en-US" dirty="0" smtClean="0"/>
              <a:t> accumulation</a:t>
            </a:r>
          </a:p>
          <a:p>
            <a:r>
              <a:rPr lang="en-US" dirty="0" smtClean="0"/>
              <a:t>Juvenile NCL (or Batten disease) </a:t>
            </a:r>
          </a:p>
          <a:p>
            <a:pPr lvl="1"/>
            <a:r>
              <a:rPr lang="en-US" dirty="0" smtClean="0"/>
              <a:t>The most common NCL</a:t>
            </a:r>
          </a:p>
          <a:p>
            <a:r>
              <a:rPr lang="en-US" dirty="0" smtClean="0"/>
              <a:t>Autosomal recessive inherited mutation </a:t>
            </a:r>
          </a:p>
          <a:p>
            <a:pPr lvl="1"/>
            <a:r>
              <a:rPr lang="en-US" dirty="0" smtClean="0"/>
              <a:t>CLN3 gene (Chromosome 16)</a:t>
            </a:r>
          </a:p>
          <a:p>
            <a:pPr lvl="1"/>
            <a:r>
              <a:rPr lang="en-US" dirty="0" err="1" smtClean="0"/>
              <a:t>Battenin</a:t>
            </a:r>
            <a:r>
              <a:rPr lang="en-US" dirty="0" smtClean="0"/>
              <a:t> - Important in brain neuron survival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4439" y="2400697"/>
            <a:ext cx="21145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3288" y="6453336"/>
            <a:ext cx="2871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http://ghr.nlm.nih.gov/gene/CLN3</a:t>
            </a:r>
          </a:p>
        </p:txBody>
      </p:sp>
    </p:spTree>
    <p:extLst>
      <p:ext uri="{BB962C8B-B14F-4D97-AF65-F5344CB8AC3E}">
        <p14:creationId xmlns:p14="http://schemas.microsoft.com/office/powerpoint/2010/main" val="22027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Previous Studies with CLN3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CLN3 encodes a hydrophobic </a:t>
            </a:r>
            <a:r>
              <a:rPr lang="en-CA" dirty="0" err="1" smtClean="0"/>
              <a:t>transmembrane</a:t>
            </a:r>
            <a:r>
              <a:rPr lang="en-CA" dirty="0" smtClean="0"/>
              <a:t> protein of unknown function</a:t>
            </a:r>
          </a:p>
          <a:p>
            <a:pPr lvl="1"/>
            <a:r>
              <a:rPr lang="en-CA" dirty="0" err="1" smtClean="0"/>
              <a:t>Endocytosis</a:t>
            </a:r>
            <a:r>
              <a:rPr lang="en-CA" dirty="0" smtClean="0"/>
              <a:t>?</a:t>
            </a:r>
          </a:p>
          <a:p>
            <a:pPr lvl="1"/>
            <a:r>
              <a:rPr lang="en-CA" dirty="0" smtClean="0"/>
              <a:t>Protein trafficking?</a:t>
            </a:r>
          </a:p>
          <a:p>
            <a:pPr lvl="1"/>
            <a:r>
              <a:rPr lang="en-CA" dirty="0" smtClean="0"/>
              <a:t>Mitochondrial function?</a:t>
            </a:r>
          </a:p>
          <a:p>
            <a:pPr lvl="1"/>
            <a:r>
              <a:rPr lang="en-CA" dirty="0" err="1" smtClean="0"/>
              <a:t>Lysosomal</a:t>
            </a:r>
            <a:r>
              <a:rPr lang="en-CA" dirty="0" smtClean="0"/>
              <a:t> function?</a:t>
            </a:r>
          </a:p>
          <a:p>
            <a:endParaRPr lang="en-CA" dirty="0" smtClean="0"/>
          </a:p>
          <a:p>
            <a:r>
              <a:rPr lang="en-CA" dirty="0" smtClean="0"/>
              <a:t>Previous studies by </a:t>
            </a:r>
            <a:r>
              <a:rPr lang="en-CA" dirty="0" err="1" smtClean="0"/>
              <a:t>Tuxworth</a:t>
            </a:r>
            <a:r>
              <a:rPr lang="en-CA" dirty="0" smtClean="0"/>
              <a:t> et al. (2009)</a:t>
            </a:r>
          </a:p>
          <a:p>
            <a:pPr lvl="1"/>
            <a:r>
              <a:rPr lang="en-CA" dirty="0" smtClean="0"/>
              <a:t>inactive CLN3 protein causes degenerative eye and wing </a:t>
            </a:r>
            <a:r>
              <a:rPr lang="en-CA" dirty="0" err="1" smtClean="0"/>
              <a:t>phenoype</a:t>
            </a:r>
            <a:r>
              <a:rPr lang="en-CA" dirty="0" smtClean="0"/>
              <a:t> in </a:t>
            </a:r>
            <a:r>
              <a:rPr lang="en-CA" i="1" dirty="0" smtClean="0"/>
              <a:t>Drosophila</a:t>
            </a:r>
            <a:r>
              <a:rPr lang="en-CA" dirty="0" smtClean="0"/>
              <a:t> model</a:t>
            </a:r>
          </a:p>
          <a:p>
            <a:pPr lvl="1"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To determine the cellular processes affected by loss of CLN3 </a:t>
            </a:r>
          </a:p>
          <a:p>
            <a:pPr lvl="1"/>
            <a:r>
              <a:rPr lang="en-CA" dirty="0" smtClean="0"/>
              <a:t>Insight to CLN3 function </a:t>
            </a:r>
          </a:p>
          <a:p>
            <a:pPr lvl="1"/>
            <a:r>
              <a:rPr lang="en-CA" dirty="0" smtClean="0"/>
              <a:t>Determine how CLN3 loss leads to </a:t>
            </a:r>
            <a:r>
              <a:rPr lang="en-CA" dirty="0" err="1" smtClean="0"/>
              <a:t>neurodegeneration</a:t>
            </a:r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i="1" dirty="0" smtClean="0"/>
              <a:t>Drosophila </a:t>
            </a:r>
            <a:r>
              <a:rPr lang="en-CA" dirty="0" smtClean="0"/>
              <a:t>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Contains </a:t>
            </a:r>
            <a:r>
              <a:rPr lang="en-CA" dirty="0" err="1" smtClean="0"/>
              <a:t>orthologs</a:t>
            </a:r>
            <a:r>
              <a:rPr lang="en-CA" dirty="0" smtClean="0"/>
              <a:t> for 4 of the 10 human genes associated with Batten disease</a:t>
            </a:r>
          </a:p>
          <a:p>
            <a:pPr lvl="1"/>
            <a:r>
              <a:rPr lang="en-CA" dirty="0" smtClean="0"/>
              <a:t>Biological processes and pathways are generally conserved</a:t>
            </a:r>
          </a:p>
          <a:p>
            <a:r>
              <a:rPr lang="en-CA" dirty="0" smtClean="0"/>
              <a:t>UAS-GAL4 system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935253"/>
            <a:ext cx="5334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06768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 smtClean="0"/>
              <a:t>http://www.clas.ufl.edu/jur/200312/papers/paper_lanata.html</a:t>
            </a:r>
            <a:endParaRPr lang="en-CA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Experimental Approach and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435280" cy="45720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Identify potential interacting partners for CLN3</a:t>
            </a:r>
          </a:p>
          <a:p>
            <a:pPr lvl="1"/>
            <a:r>
              <a:rPr lang="en-CA" dirty="0" smtClean="0"/>
              <a:t>Candidates were previously examined by </a:t>
            </a:r>
            <a:r>
              <a:rPr lang="en-CA" dirty="0" err="1" smtClean="0"/>
              <a:t>Tuxworth</a:t>
            </a:r>
            <a:r>
              <a:rPr lang="en-CA" dirty="0" smtClean="0"/>
              <a:t> et al. (2009)</a:t>
            </a:r>
          </a:p>
          <a:p>
            <a:pPr lvl="1"/>
            <a:r>
              <a:rPr lang="en-CA" dirty="0" smtClean="0"/>
              <a:t>List of genes that are able to modify wing and eye phenotype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Identify more partner genes</a:t>
            </a:r>
          </a:p>
          <a:p>
            <a:pPr lvl="1"/>
            <a:r>
              <a:rPr lang="en-CA" dirty="0"/>
              <a:t>Gain of Function screen</a:t>
            </a:r>
          </a:p>
          <a:p>
            <a:pPr lvl="2"/>
            <a:r>
              <a:rPr lang="en-CA" dirty="0" smtClean="0"/>
              <a:t>1574 EY P-element </a:t>
            </a:r>
            <a:r>
              <a:rPr lang="en-CA" dirty="0"/>
              <a:t>insertions (containing UAS) on chromosome </a:t>
            </a:r>
            <a:r>
              <a:rPr lang="en-CA" dirty="0" smtClean="0"/>
              <a:t>3 expressed with an overexpression CLN3 phenotype</a:t>
            </a:r>
            <a:endParaRPr lang="en-CA" dirty="0"/>
          </a:p>
          <a:p>
            <a:pPr lvl="1"/>
            <a:r>
              <a:rPr lang="en-CA" dirty="0" smtClean="0"/>
              <a:t>Assess </a:t>
            </a:r>
            <a:r>
              <a:rPr lang="en-CA" dirty="0" smtClean="0"/>
              <a:t>the modification to dominant CLN3 </a:t>
            </a:r>
            <a:r>
              <a:rPr lang="en-CA" dirty="0" smtClean="0"/>
              <a:t>phenotypes</a:t>
            </a:r>
          </a:p>
          <a:p>
            <a:pPr lvl="1"/>
            <a:r>
              <a:rPr lang="en-CA" dirty="0" smtClean="0"/>
              <a:t>Suppressors </a:t>
            </a:r>
            <a:r>
              <a:rPr lang="en-CA" dirty="0"/>
              <a:t>and </a:t>
            </a:r>
            <a:r>
              <a:rPr lang="en-CA" dirty="0" smtClean="0"/>
              <a:t>Enhancers</a:t>
            </a:r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961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94116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864399" y="4797152"/>
            <a:ext cx="63619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insertions enhanced eye phenotype only</a:t>
            </a:r>
          </a:p>
          <a:p>
            <a:r>
              <a:rPr lang="en-US" dirty="0" smtClean="0"/>
              <a:t>19 insertions enhanced wing phenotype only</a:t>
            </a:r>
          </a:p>
          <a:p>
            <a:r>
              <a:rPr lang="en-US" dirty="0" smtClean="0"/>
              <a:t>14 insertions suppressed eye phenotype only (D)</a:t>
            </a:r>
          </a:p>
          <a:p>
            <a:r>
              <a:rPr lang="en-US" dirty="0" smtClean="0"/>
              <a:t>1 insertion suppressed wing phenotype only (H)</a:t>
            </a:r>
          </a:p>
          <a:p>
            <a:endParaRPr lang="en-US" dirty="0" smtClean="0"/>
          </a:p>
          <a:p>
            <a:r>
              <a:rPr lang="en-US" dirty="0" smtClean="0"/>
              <a:t>7 insertions enhanced both wing and eye phenotype (C and G)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9087" y="620688"/>
            <a:ext cx="86771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8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Figure 1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Experimental Approach and 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Determine the biological processes associated with the partner genes</a:t>
            </a:r>
          </a:p>
          <a:p>
            <a:pPr lvl="1"/>
            <a:r>
              <a:rPr lang="en-CA" dirty="0" smtClean="0"/>
              <a:t>A major group of these genes are involved in the stress signalling </a:t>
            </a:r>
            <a:r>
              <a:rPr lang="en-CA" dirty="0" smtClean="0"/>
              <a:t>response</a:t>
            </a:r>
          </a:p>
          <a:p>
            <a:pPr lvl="2"/>
            <a:r>
              <a:rPr lang="en-CA" dirty="0" smtClean="0"/>
              <a:t>P38 MAP kinase stress signaling response</a:t>
            </a:r>
          </a:p>
          <a:p>
            <a:pPr lvl="2"/>
            <a:r>
              <a:rPr lang="en-CA" dirty="0" smtClean="0"/>
              <a:t>JNK stress signaling response</a:t>
            </a:r>
            <a:endParaRPr lang="en-CA" dirty="0" smtClean="0"/>
          </a:p>
          <a:p>
            <a:pPr lvl="1"/>
            <a:endParaRPr lang="en-CA" dirty="0" smtClean="0"/>
          </a:p>
          <a:p>
            <a:r>
              <a:rPr lang="en-CA" dirty="0" smtClean="0"/>
              <a:t>Verify that CLN3 phenotype is mediated by stress response pathways</a:t>
            </a:r>
          </a:p>
          <a:p>
            <a:pPr lvl="1"/>
            <a:r>
              <a:rPr lang="en-CA" dirty="0" smtClean="0"/>
              <a:t>Overe</a:t>
            </a:r>
            <a:r>
              <a:rPr lang="en-CA" dirty="0" smtClean="0"/>
              <a:t>xpress </a:t>
            </a:r>
            <a:r>
              <a:rPr lang="en-CA" dirty="0" smtClean="0"/>
              <a:t>CLN3 and </a:t>
            </a:r>
            <a:r>
              <a:rPr lang="en-CA" i="1" dirty="0" err="1" smtClean="0"/>
              <a:t>foxo</a:t>
            </a:r>
            <a:r>
              <a:rPr lang="en-CA" dirty="0" smtClean="0"/>
              <a:t> (transcriptional factor)  together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</Template>
  <TotalTime>429</TotalTime>
  <Words>1029</Words>
  <Application>Microsoft Office PowerPoint</Application>
  <PresentationFormat>On-screen Show (4:3)</PresentationFormat>
  <Paragraphs>170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Currency</vt:lpstr>
      <vt:lpstr>Evidence that mutations in the CLN3 gene cause failed oxidative stress response and contribute to Batten disease in Drosophila   </vt:lpstr>
      <vt:lpstr>Outline</vt:lpstr>
      <vt:lpstr>Introduction</vt:lpstr>
      <vt:lpstr>Previous Studies with CLN3</vt:lpstr>
      <vt:lpstr>Objective</vt:lpstr>
      <vt:lpstr>The Drosophila Model</vt:lpstr>
      <vt:lpstr>Experimental Approach and Results</vt:lpstr>
      <vt:lpstr>PowerPoint Presentation</vt:lpstr>
      <vt:lpstr>Experimental Approach and Results</vt:lpstr>
      <vt:lpstr>Figure 2</vt:lpstr>
      <vt:lpstr>Figure 2</vt:lpstr>
      <vt:lpstr>Experimental Approach and Results</vt:lpstr>
      <vt:lpstr>Figure 3</vt:lpstr>
      <vt:lpstr>Experimental Approach and Results</vt:lpstr>
      <vt:lpstr>Figure 3</vt:lpstr>
      <vt:lpstr>Experimental Approach and Results</vt:lpstr>
      <vt:lpstr>Figure 3</vt:lpstr>
      <vt:lpstr>Experimental Approach and Results</vt:lpstr>
      <vt:lpstr>Figure 4</vt:lpstr>
      <vt:lpstr>Experimental Approach and Results</vt:lpstr>
      <vt:lpstr>Figure 4</vt:lpstr>
      <vt:lpstr>Conclusion/Discussion</vt:lpstr>
      <vt:lpstr>Future Work</vt:lpstr>
      <vt:lpstr>Critique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that mutations in the CLN3 gene cause failed oxidative stress response and contribute to Batten disease in Drosophila</dc:title>
  <dc:creator>Customer</dc:creator>
  <cp:lastModifiedBy>Alexandra Okihiro</cp:lastModifiedBy>
  <cp:revision>52</cp:revision>
  <dcterms:created xsi:type="dcterms:W3CDTF">2011-11-28T03:13:45Z</dcterms:created>
  <dcterms:modified xsi:type="dcterms:W3CDTF">2011-11-30T16:21:26Z</dcterms:modified>
</cp:coreProperties>
</file>